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636" r:id="rId6"/>
    <p:sldId id="637" r:id="rId7"/>
    <p:sldId id="638" r:id="rId8"/>
    <p:sldId id="643" r:id="rId9"/>
    <p:sldId id="644" r:id="rId10"/>
    <p:sldId id="642" r:id="rId11"/>
    <p:sldId id="640" r:id="rId12"/>
    <p:sldId id="641" r:id="rId13"/>
    <p:sldId id="646" r:id="rId14"/>
    <p:sldId id="639" r:id="rId15"/>
    <p:sldId id="645" r:id="rId16"/>
    <p:sldId id="635" r:id="rId17"/>
    <p:sldId id="289"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3" d="100"/>
          <a:sy n="63" d="100"/>
        </p:scale>
        <p:origin x="14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1122363"/>
            <a:ext cx="7772400" cy="2387600"/>
          </a:xfrm>
          <a:prstGeom prst="rect">
            <a:avLst/>
          </a:prstGeom>
        </p:spPr>
        <p:txBody>
          <a:bodyPr anchor="b">
            <a:normAutofit/>
          </a:bodyPr>
          <a:lstStyle>
            <a:lvl1pPr algn="ctr">
              <a:defRPr sz="4400"/>
            </a:lvl1pPr>
          </a:lstStyle>
          <a:p>
            <a:r>
              <a:rPr lang="en-US" dirty="0"/>
              <a:t>Teal Master PP Template</a:t>
            </a:r>
          </a:p>
        </p:txBody>
      </p:sp>
      <p:sp>
        <p:nvSpPr>
          <p:cNvPr id="3" name="Subtitle 2"/>
          <p:cNvSpPr>
            <a:spLocks noGrp="1"/>
          </p:cNvSpPr>
          <p:nvPr>
            <p:ph type="subTitle" idx="1" hasCustomPrompt="1"/>
          </p:nvPr>
        </p:nvSpPr>
        <p:spPr>
          <a:xfrm>
            <a:off x="1143000" y="360203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Subtitle/Presenter </a:t>
            </a:r>
          </a:p>
        </p:txBody>
      </p:sp>
    </p:spTree>
    <p:extLst>
      <p:ext uri="{BB962C8B-B14F-4D97-AF65-F5344CB8AC3E}">
        <p14:creationId xmlns:p14="http://schemas.microsoft.com/office/powerpoint/2010/main" val="16278737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8650" y="365126"/>
            <a:ext cx="7886700" cy="1325563"/>
          </a:xfrm>
          <a:prstGeom prst="rect">
            <a:avLst/>
          </a:prstGeom>
        </p:spPr>
        <p:txBody>
          <a:bodyPr/>
          <a:lstStyle>
            <a:lvl1pPr>
              <a:defRPr/>
            </a:lvl1pPr>
          </a:lstStyle>
          <a:p>
            <a:r>
              <a:rPr lang="en-US" dirty="0"/>
              <a:t>Title</a:t>
            </a:r>
          </a:p>
        </p:txBody>
      </p:sp>
      <p:sp>
        <p:nvSpPr>
          <p:cNvPr id="3" name="Content Placeholder 2"/>
          <p:cNvSpPr>
            <a:spLocks noGrp="1"/>
          </p:cNvSpPr>
          <p:nvPr>
            <p:ph idx="1" hasCustomPrompt="1"/>
          </p:nvPr>
        </p:nvSpPr>
        <p:spPr>
          <a:xfrm>
            <a:off x="628650" y="1825625"/>
            <a:ext cx="7886700" cy="4351338"/>
          </a:xfrm>
          <a:prstGeom prst="rect">
            <a:avLst/>
          </a:prstGeom>
        </p:spPr>
        <p:txBody>
          <a:bodyPr/>
          <a:lstStyle>
            <a:lvl1pPr>
              <a:defRPr/>
            </a:lvl1pPr>
            <a:lvl2pPr>
              <a:defRPr/>
            </a:lvl2pPr>
            <a:lvl3pPr>
              <a:defRPr/>
            </a:lvl3pPr>
            <a:lvl4pPr>
              <a:defRPr/>
            </a:lvl4pPr>
            <a:lvl5pP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0"/>
            <a:endParaRPr lang="en-US" dirty="0"/>
          </a:p>
        </p:txBody>
      </p:sp>
    </p:spTree>
    <p:extLst>
      <p:ext uri="{BB962C8B-B14F-4D97-AF65-F5344CB8AC3E}">
        <p14:creationId xmlns:p14="http://schemas.microsoft.com/office/powerpoint/2010/main" val="35899313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655DD7-6207-40EF-BC39-9F398FCA802E}"/>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038429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C6773-F001-45DF-A58C-2505E3D090BD}"/>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4581286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2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E1840-B4E0-4D0A-B56B-F2F4A5D97ABF}"/>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14475888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7">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9428729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lgn="ctr" defTabSz="914400" rtl="0" eaLnBrk="1" latinLnBrk="0" hangingPunct="1">
        <a:lnSpc>
          <a:spcPct val="90000"/>
        </a:lnSpc>
        <a:spcBef>
          <a:spcPct val="0"/>
        </a:spcBef>
        <a:buNone/>
        <a:defRPr sz="4000" b="1" kern="1200">
          <a:solidFill>
            <a:schemeClr val="tx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austrac.gov.au/sites/default/files/2021-04/AUSTRAC_suspicious%20matter%20reporting_reference%20guide.pdf" TargetMode="External"/><Relationship Id="rId2" Type="http://schemas.openxmlformats.org/officeDocument/2006/relationships/hyperlink" Target="https://www.austrac.gov.au/about-us/amlctf-reform/summary-amlctf-obligations-tranche-2-entities" TargetMode="External"/><Relationship Id="rId1" Type="http://schemas.openxmlformats.org/officeDocument/2006/relationships/slideLayout" Target="../slideLayouts/slideLayout2.xml"/><Relationship Id="rId4" Type="http://schemas.openxmlformats.org/officeDocument/2006/relationships/hyperlink" Target="https://www.austrac.gov.au/about-us/amlctf-reform/current-reporting-entities/tipping-off"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mailto:amy@amlsorted.com"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E13592-0BDD-43CE-A342-A506B6895BED}"/>
              </a:ext>
            </a:extLst>
          </p:cNvPr>
          <p:cNvSpPr>
            <a:spLocks noGrp="1"/>
          </p:cNvSpPr>
          <p:nvPr>
            <p:ph type="ctrTitle"/>
          </p:nvPr>
        </p:nvSpPr>
        <p:spPr>
          <a:xfrm>
            <a:off x="685800" y="1122363"/>
            <a:ext cx="7772400" cy="2387600"/>
          </a:xfrm>
          <a:prstGeom prst="rect">
            <a:avLst/>
          </a:prstGeom>
        </p:spPr>
        <p:txBody>
          <a:bodyPr/>
          <a:lstStyle/>
          <a:p>
            <a:r>
              <a:rPr lang="en-GB" dirty="0"/>
              <a:t>Reporting requirements  </a:t>
            </a:r>
          </a:p>
        </p:txBody>
      </p:sp>
      <p:sp>
        <p:nvSpPr>
          <p:cNvPr id="3" name="Subtitle 2">
            <a:extLst>
              <a:ext uri="{FF2B5EF4-FFF2-40B4-BE49-F238E27FC236}">
                <a16:creationId xmlns:a16="http://schemas.microsoft.com/office/drawing/2014/main" id="{393CDBF4-F0E6-44C6-AFDF-DD08DD18F593}"/>
              </a:ext>
            </a:extLst>
          </p:cNvPr>
          <p:cNvSpPr>
            <a:spLocks noGrp="1"/>
          </p:cNvSpPr>
          <p:nvPr>
            <p:ph type="subTitle" idx="4294967295"/>
          </p:nvPr>
        </p:nvSpPr>
        <p:spPr>
          <a:xfrm>
            <a:off x="1143000" y="3602038"/>
            <a:ext cx="6858000" cy="1655762"/>
          </a:xfrm>
          <a:prstGeom prst="rect">
            <a:avLst/>
          </a:prstGeom>
        </p:spPr>
        <p:txBody>
          <a:bodyPr/>
          <a:lstStyle/>
          <a:p>
            <a:pPr marL="0" indent="0" algn="ctr">
              <a:buNone/>
            </a:pPr>
            <a:r>
              <a:rPr lang="en-GB" dirty="0"/>
              <a:t>Amy Bell </a:t>
            </a:r>
          </a:p>
          <a:p>
            <a:pPr marL="0" indent="0" algn="ctr">
              <a:buNone/>
            </a:pPr>
            <a:r>
              <a:rPr lang="en-GB" dirty="0"/>
              <a:t>Founder and Solicitor</a:t>
            </a:r>
          </a:p>
          <a:p>
            <a:pPr marL="0" indent="0" algn="ctr">
              <a:buNone/>
            </a:pPr>
            <a:r>
              <a:rPr lang="en-GB" dirty="0"/>
              <a:t>AML Sorted</a:t>
            </a:r>
          </a:p>
        </p:txBody>
      </p:sp>
    </p:spTree>
    <p:extLst>
      <p:ext uri="{BB962C8B-B14F-4D97-AF65-F5344CB8AC3E}">
        <p14:creationId xmlns:p14="http://schemas.microsoft.com/office/powerpoint/2010/main" val="21244481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FE49A-68A8-B95E-49B7-FBA17140163B}"/>
              </a:ext>
            </a:extLst>
          </p:cNvPr>
          <p:cNvSpPr>
            <a:spLocks noGrp="1"/>
          </p:cNvSpPr>
          <p:nvPr>
            <p:ph type="title"/>
          </p:nvPr>
        </p:nvSpPr>
        <p:spPr/>
        <p:txBody>
          <a:bodyPr/>
          <a:lstStyle/>
          <a:p>
            <a:r>
              <a:rPr lang="en-GB" dirty="0"/>
              <a:t>Root Cause Analysis of Reports</a:t>
            </a:r>
          </a:p>
        </p:txBody>
      </p:sp>
      <p:sp>
        <p:nvSpPr>
          <p:cNvPr id="3" name="Content Placeholder 2">
            <a:extLst>
              <a:ext uri="{FF2B5EF4-FFF2-40B4-BE49-F238E27FC236}">
                <a16:creationId xmlns:a16="http://schemas.microsoft.com/office/drawing/2014/main" id="{72AA5147-83FC-A88F-8559-9A98C05CC5FD}"/>
              </a:ext>
            </a:extLst>
          </p:cNvPr>
          <p:cNvSpPr>
            <a:spLocks noGrp="1"/>
          </p:cNvSpPr>
          <p:nvPr>
            <p:ph idx="1"/>
          </p:nvPr>
        </p:nvSpPr>
        <p:spPr/>
        <p:txBody>
          <a:bodyPr/>
          <a:lstStyle/>
          <a:p>
            <a:r>
              <a:rPr lang="en-GB" dirty="0"/>
              <a:t>Did the client/matter risk assessment do it’s job? </a:t>
            </a:r>
          </a:p>
          <a:p>
            <a:r>
              <a:rPr lang="en-GB" dirty="0"/>
              <a:t>What could we have done to identify this sooner? </a:t>
            </a:r>
          </a:p>
          <a:p>
            <a:r>
              <a:rPr lang="en-GB" dirty="0"/>
              <a:t>Will this change the work we do? </a:t>
            </a:r>
          </a:p>
          <a:p>
            <a:r>
              <a:rPr lang="en-GB" dirty="0"/>
              <a:t>What additional CDD (at an early stage) could have prevented this? </a:t>
            </a:r>
          </a:p>
          <a:p>
            <a:r>
              <a:rPr lang="en-GB" dirty="0"/>
              <a:t>Is the training we’re giving working?</a:t>
            </a:r>
          </a:p>
        </p:txBody>
      </p:sp>
    </p:spTree>
    <p:extLst>
      <p:ext uri="{BB962C8B-B14F-4D97-AF65-F5344CB8AC3E}">
        <p14:creationId xmlns:p14="http://schemas.microsoft.com/office/powerpoint/2010/main" val="33832768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50350D-DD5E-9CEF-62A8-7133A985C822}"/>
              </a:ext>
            </a:extLst>
          </p:cNvPr>
          <p:cNvSpPr>
            <a:spLocks noGrp="1"/>
          </p:cNvSpPr>
          <p:nvPr>
            <p:ph type="title"/>
          </p:nvPr>
        </p:nvSpPr>
        <p:spPr/>
        <p:txBody>
          <a:bodyPr/>
          <a:lstStyle/>
          <a:p>
            <a:r>
              <a:rPr lang="en-GB" dirty="0"/>
              <a:t>Further Reading </a:t>
            </a:r>
          </a:p>
        </p:txBody>
      </p:sp>
      <p:sp>
        <p:nvSpPr>
          <p:cNvPr id="3" name="Content Placeholder 2">
            <a:extLst>
              <a:ext uri="{FF2B5EF4-FFF2-40B4-BE49-F238E27FC236}">
                <a16:creationId xmlns:a16="http://schemas.microsoft.com/office/drawing/2014/main" id="{4079DEE8-5200-2479-D94A-91A8E7BFA73B}"/>
              </a:ext>
            </a:extLst>
          </p:cNvPr>
          <p:cNvSpPr>
            <a:spLocks noGrp="1"/>
          </p:cNvSpPr>
          <p:nvPr>
            <p:ph idx="1"/>
          </p:nvPr>
        </p:nvSpPr>
        <p:spPr/>
        <p:txBody>
          <a:bodyPr>
            <a:normAutofit fontScale="92500"/>
          </a:bodyPr>
          <a:lstStyle/>
          <a:p>
            <a:r>
              <a:rPr lang="en-GB" dirty="0"/>
              <a:t>Reporting Obligations</a:t>
            </a:r>
          </a:p>
          <a:p>
            <a:r>
              <a:rPr lang="en-GB" dirty="0">
                <a:hlinkClick r:id="rId2"/>
              </a:rPr>
              <a:t>https://www.austrac.gov.au/about-us/amlctf-reform/summary-amlctf-obligations-tranche-2-entities</a:t>
            </a:r>
            <a:endParaRPr lang="en-GB" dirty="0"/>
          </a:p>
          <a:p>
            <a:r>
              <a:rPr lang="en-GB" dirty="0"/>
              <a:t>SMR Guidance </a:t>
            </a:r>
            <a:r>
              <a:rPr lang="en-GB" dirty="0">
                <a:hlinkClick r:id="rId3"/>
              </a:rPr>
              <a:t>https://www.austrac.gov.au/sites/default/files/2021-04/AUSTRAC_suspicious%20matter%20reporting_reference%20guide.pdf</a:t>
            </a:r>
            <a:endParaRPr lang="en-GB" dirty="0"/>
          </a:p>
          <a:p>
            <a:r>
              <a:rPr lang="en-GB" dirty="0"/>
              <a:t>Tipping Off Guidance </a:t>
            </a:r>
            <a:r>
              <a:rPr lang="en-GB" dirty="0">
                <a:hlinkClick r:id="rId4"/>
              </a:rPr>
              <a:t>https://www.austrac.gov.au/about-us/amlctf-reform/current-reporting-entities/tipping-off</a:t>
            </a:r>
            <a:endParaRPr lang="en-GB" dirty="0"/>
          </a:p>
          <a:p>
            <a:endParaRPr lang="en-GB" dirty="0"/>
          </a:p>
          <a:p>
            <a:endParaRPr lang="en-GB" dirty="0"/>
          </a:p>
        </p:txBody>
      </p:sp>
    </p:spTree>
    <p:extLst>
      <p:ext uri="{BB962C8B-B14F-4D97-AF65-F5344CB8AC3E}">
        <p14:creationId xmlns:p14="http://schemas.microsoft.com/office/powerpoint/2010/main" val="22425896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1CA7A-A2F7-49D7-7C12-30BE60A92972}"/>
              </a:ext>
            </a:extLst>
          </p:cNvPr>
          <p:cNvSpPr>
            <a:spLocks noGrp="1"/>
          </p:cNvSpPr>
          <p:nvPr>
            <p:ph type="title"/>
          </p:nvPr>
        </p:nvSpPr>
        <p:spPr/>
        <p:txBody>
          <a:bodyPr/>
          <a:lstStyle/>
          <a:p>
            <a:r>
              <a:rPr lang="en-GB" dirty="0"/>
              <a:t>Next time</a:t>
            </a:r>
          </a:p>
        </p:txBody>
      </p:sp>
      <p:sp>
        <p:nvSpPr>
          <p:cNvPr id="3" name="Content Placeholder 2">
            <a:extLst>
              <a:ext uri="{FF2B5EF4-FFF2-40B4-BE49-F238E27FC236}">
                <a16:creationId xmlns:a16="http://schemas.microsoft.com/office/drawing/2014/main" id="{7E47F8E3-3A2B-0C33-D9A7-AF3204EE0042}"/>
              </a:ext>
            </a:extLst>
          </p:cNvPr>
          <p:cNvSpPr>
            <a:spLocks noGrp="1"/>
          </p:cNvSpPr>
          <p:nvPr>
            <p:ph idx="1"/>
          </p:nvPr>
        </p:nvSpPr>
        <p:spPr/>
        <p:txBody>
          <a:bodyPr/>
          <a:lstStyle/>
          <a:p>
            <a:r>
              <a:rPr lang="en-GB" dirty="0"/>
              <a:t>Record Keeping </a:t>
            </a:r>
          </a:p>
          <a:p>
            <a:pPr lvl="1"/>
            <a:r>
              <a:rPr lang="en-GB" dirty="0"/>
              <a:t>Reviews of your Policies, Controls and Procedures</a:t>
            </a:r>
          </a:p>
          <a:p>
            <a:pPr lvl="1"/>
            <a:r>
              <a:rPr lang="en-GB" dirty="0"/>
              <a:t>Client Due Diligences records</a:t>
            </a:r>
          </a:p>
          <a:p>
            <a:pPr lvl="1"/>
            <a:r>
              <a:rPr lang="en-GB" dirty="0"/>
              <a:t>Registers it is useful to keep</a:t>
            </a:r>
          </a:p>
        </p:txBody>
      </p:sp>
    </p:spTree>
    <p:extLst>
      <p:ext uri="{BB962C8B-B14F-4D97-AF65-F5344CB8AC3E}">
        <p14:creationId xmlns:p14="http://schemas.microsoft.com/office/powerpoint/2010/main" val="33179291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0EA5AC-CAFA-3608-6186-ADDFD753566F}"/>
              </a:ext>
            </a:extLst>
          </p:cNvPr>
          <p:cNvSpPr>
            <a:spLocks noGrp="1"/>
          </p:cNvSpPr>
          <p:nvPr>
            <p:ph type="title"/>
          </p:nvPr>
        </p:nvSpPr>
        <p:spPr/>
        <p:txBody>
          <a:bodyPr/>
          <a:lstStyle/>
          <a:p>
            <a:r>
              <a:rPr lang="en-GB" dirty="0"/>
              <a:t>How to find me </a:t>
            </a:r>
          </a:p>
        </p:txBody>
      </p:sp>
      <p:sp>
        <p:nvSpPr>
          <p:cNvPr id="3" name="Content Placeholder 2">
            <a:extLst>
              <a:ext uri="{FF2B5EF4-FFF2-40B4-BE49-F238E27FC236}">
                <a16:creationId xmlns:a16="http://schemas.microsoft.com/office/drawing/2014/main" id="{AA04BE7E-AA74-1E1D-95FE-749E8794CC43}"/>
              </a:ext>
            </a:extLst>
          </p:cNvPr>
          <p:cNvSpPr>
            <a:spLocks noGrp="1"/>
          </p:cNvSpPr>
          <p:nvPr>
            <p:ph idx="1"/>
          </p:nvPr>
        </p:nvSpPr>
        <p:spPr/>
        <p:txBody>
          <a:bodyPr/>
          <a:lstStyle/>
          <a:p>
            <a:r>
              <a:rPr lang="en-GB" dirty="0"/>
              <a:t>LinkedIn – Amy Bell &amp; AML Sorted </a:t>
            </a:r>
          </a:p>
          <a:p>
            <a:r>
              <a:rPr lang="en-GB" dirty="0"/>
              <a:t>Email – </a:t>
            </a:r>
            <a:r>
              <a:rPr lang="en-GB" dirty="0">
                <a:hlinkClick r:id="rId2"/>
              </a:rPr>
              <a:t>amy@amlsorted.com</a:t>
            </a:r>
            <a:endParaRPr lang="en-GB" dirty="0"/>
          </a:p>
          <a:p>
            <a:r>
              <a:rPr lang="en-GB" dirty="0"/>
              <a:t>Phone - +61 4 5147 4360</a:t>
            </a:r>
          </a:p>
        </p:txBody>
      </p:sp>
    </p:spTree>
    <p:extLst>
      <p:ext uri="{BB962C8B-B14F-4D97-AF65-F5344CB8AC3E}">
        <p14:creationId xmlns:p14="http://schemas.microsoft.com/office/powerpoint/2010/main" val="9507804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48BB1A-0BA8-4D65-A0D1-5D755727C64A}"/>
              </a:ext>
            </a:extLst>
          </p:cNvPr>
          <p:cNvSpPr>
            <a:spLocks noGrp="1"/>
          </p:cNvSpPr>
          <p:nvPr>
            <p:ph type="title"/>
          </p:nvPr>
        </p:nvSpPr>
        <p:spPr/>
        <p:txBody>
          <a:bodyPr/>
          <a:lstStyle/>
          <a:p>
            <a:r>
              <a:rPr lang="en-US" dirty="0"/>
              <a:t>The End. </a:t>
            </a:r>
            <a:endParaRPr lang="en-GB" dirty="0"/>
          </a:p>
        </p:txBody>
      </p:sp>
      <p:sp>
        <p:nvSpPr>
          <p:cNvPr id="3" name="Content Placeholder 2">
            <a:extLst>
              <a:ext uri="{FF2B5EF4-FFF2-40B4-BE49-F238E27FC236}">
                <a16:creationId xmlns:a16="http://schemas.microsoft.com/office/drawing/2014/main" id="{2E94B071-8797-4977-9993-49A93F1158C1}"/>
              </a:ext>
            </a:extLst>
          </p:cNvPr>
          <p:cNvSpPr>
            <a:spLocks noGrp="1"/>
          </p:cNvSpPr>
          <p:nvPr>
            <p:ph idx="1"/>
          </p:nvPr>
        </p:nvSpPr>
        <p:spPr/>
        <p:txBody>
          <a:bodyPr>
            <a:normAutofit fontScale="92500" lnSpcReduction="20000"/>
          </a:bodyPr>
          <a:lstStyle/>
          <a:p>
            <a:pPr marL="0" indent="0">
              <a:buNone/>
            </a:pPr>
            <a:r>
              <a:rPr lang="en-GB" dirty="0">
                <a:solidFill>
                  <a:schemeClr val="tx1">
                    <a:lumMod val="65000"/>
                    <a:lumOff val="35000"/>
                  </a:schemeClr>
                </a:solidFill>
              </a:rPr>
              <a:t>These course notes, slides and other materials that are provided for use on the course  have been prepared solely for the benefit of delegates. They are designed to be part of the presentation and not to stand on their own. The materials will provide an outline of the provisions of various matters including legislation and case law. They will not be exhaustive and in particular will contain many points of law that will have been reduced to broad statements for the purposes of brevity and to aid explanation and understanding. It is important that delegates refer to original sources or one of the standard works on the relevant subject area for further guidance. In particular, in no circumstances should be materials be used be used for giving advice to clients. </a:t>
            </a:r>
          </a:p>
          <a:p>
            <a:endParaRPr lang="en-GB" dirty="0"/>
          </a:p>
        </p:txBody>
      </p:sp>
    </p:spTree>
    <p:extLst>
      <p:ext uri="{BB962C8B-B14F-4D97-AF65-F5344CB8AC3E}">
        <p14:creationId xmlns:p14="http://schemas.microsoft.com/office/powerpoint/2010/main" val="23086919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F65680-B5FF-1614-A6D3-E26EF71DDD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BDB903-1FD0-4EC7-2960-089539271EB1}"/>
              </a:ext>
            </a:extLst>
          </p:cNvPr>
          <p:cNvSpPr>
            <a:spLocks noGrp="1"/>
          </p:cNvSpPr>
          <p:nvPr>
            <p:ph type="title"/>
          </p:nvPr>
        </p:nvSpPr>
        <p:spPr/>
        <p:txBody>
          <a:bodyPr/>
          <a:lstStyle/>
          <a:p>
            <a:r>
              <a:rPr lang="en-GB" dirty="0"/>
              <a:t>Today</a:t>
            </a:r>
          </a:p>
        </p:txBody>
      </p:sp>
      <p:sp>
        <p:nvSpPr>
          <p:cNvPr id="3" name="Content Placeholder 2">
            <a:extLst>
              <a:ext uri="{FF2B5EF4-FFF2-40B4-BE49-F238E27FC236}">
                <a16:creationId xmlns:a16="http://schemas.microsoft.com/office/drawing/2014/main" id="{5AF015E5-DECF-7215-AF04-2ED485512353}"/>
              </a:ext>
            </a:extLst>
          </p:cNvPr>
          <p:cNvSpPr>
            <a:spLocks noGrp="1"/>
          </p:cNvSpPr>
          <p:nvPr>
            <p:ph idx="1"/>
          </p:nvPr>
        </p:nvSpPr>
        <p:spPr/>
        <p:txBody>
          <a:bodyPr/>
          <a:lstStyle/>
          <a:p>
            <a:r>
              <a:rPr lang="en-GB" dirty="0"/>
              <a:t>Reporting requirements</a:t>
            </a:r>
          </a:p>
          <a:p>
            <a:r>
              <a:rPr lang="en-GB" dirty="0"/>
              <a:t>How to deal with privilege</a:t>
            </a:r>
          </a:p>
          <a:p>
            <a:r>
              <a:rPr lang="en-GB" dirty="0"/>
              <a:t>Practical tips for avoiding tipping off</a:t>
            </a:r>
          </a:p>
          <a:p>
            <a:r>
              <a:rPr lang="en-GB" dirty="0"/>
              <a:t>Root cause analysis of reports</a:t>
            </a:r>
          </a:p>
        </p:txBody>
      </p:sp>
    </p:spTree>
    <p:extLst>
      <p:ext uri="{BB962C8B-B14F-4D97-AF65-F5344CB8AC3E}">
        <p14:creationId xmlns:p14="http://schemas.microsoft.com/office/powerpoint/2010/main" val="3897480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FD9234-F7BA-2083-F968-E1703C9FD014}"/>
              </a:ext>
            </a:extLst>
          </p:cNvPr>
          <p:cNvSpPr>
            <a:spLocks noGrp="1"/>
          </p:cNvSpPr>
          <p:nvPr>
            <p:ph type="title"/>
          </p:nvPr>
        </p:nvSpPr>
        <p:spPr/>
        <p:txBody>
          <a:bodyPr/>
          <a:lstStyle/>
          <a:p>
            <a:r>
              <a:rPr lang="en-GB" dirty="0"/>
              <a:t>Reporting Requirements </a:t>
            </a:r>
          </a:p>
        </p:txBody>
      </p:sp>
      <p:sp>
        <p:nvSpPr>
          <p:cNvPr id="3" name="Content Placeholder 2">
            <a:extLst>
              <a:ext uri="{FF2B5EF4-FFF2-40B4-BE49-F238E27FC236}">
                <a16:creationId xmlns:a16="http://schemas.microsoft.com/office/drawing/2014/main" id="{2E6CDC94-36CA-D0A4-4981-578F9CA9FDA4}"/>
              </a:ext>
            </a:extLst>
          </p:cNvPr>
          <p:cNvSpPr>
            <a:spLocks noGrp="1"/>
          </p:cNvSpPr>
          <p:nvPr>
            <p:ph idx="1"/>
          </p:nvPr>
        </p:nvSpPr>
        <p:spPr/>
        <p:txBody>
          <a:bodyPr/>
          <a:lstStyle/>
          <a:p>
            <a:r>
              <a:rPr lang="en-GB" dirty="0"/>
              <a:t>Enrol with AUSTRAC as a reporting entity.</a:t>
            </a:r>
          </a:p>
          <a:p>
            <a:r>
              <a:rPr lang="en-GB" dirty="0"/>
              <a:t>Enrol vs Enrol &amp; Register </a:t>
            </a:r>
          </a:p>
          <a:p>
            <a:r>
              <a:rPr lang="en-GB" dirty="0"/>
              <a:t>Within 28 days of providing designated service – deadline is 29 July 2026 </a:t>
            </a:r>
          </a:p>
          <a:p>
            <a:r>
              <a:rPr lang="en-GB" dirty="0"/>
              <a:t>Basic information - structure, services, key personnel (AMLCO), and contact details. </a:t>
            </a:r>
          </a:p>
          <a:p>
            <a:r>
              <a:rPr lang="en-GB" dirty="0"/>
              <a:t>Report changes within 14 days</a:t>
            </a:r>
          </a:p>
        </p:txBody>
      </p:sp>
    </p:spTree>
    <p:extLst>
      <p:ext uri="{BB962C8B-B14F-4D97-AF65-F5344CB8AC3E}">
        <p14:creationId xmlns:p14="http://schemas.microsoft.com/office/powerpoint/2010/main" val="12434071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CDCBFE-A0A3-FF5A-F80B-6664E43C2A96}"/>
              </a:ext>
            </a:extLst>
          </p:cNvPr>
          <p:cNvSpPr>
            <a:spLocks noGrp="1"/>
          </p:cNvSpPr>
          <p:nvPr>
            <p:ph type="title"/>
          </p:nvPr>
        </p:nvSpPr>
        <p:spPr/>
        <p:txBody>
          <a:bodyPr/>
          <a:lstStyle/>
          <a:p>
            <a:r>
              <a:rPr lang="en-GB" dirty="0"/>
              <a:t>Reporting to AUSTRAC</a:t>
            </a:r>
          </a:p>
        </p:txBody>
      </p:sp>
      <p:sp>
        <p:nvSpPr>
          <p:cNvPr id="3" name="Content Placeholder 2">
            <a:extLst>
              <a:ext uri="{FF2B5EF4-FFF2-40B4-BE49-F238E27FC236}">
                <a16:creationId xmlns:a16="http://schemas.microsoft.com/office/drawing/2014/main" id="{FDC01845-9C35-029D-25CF-54BA3BC1FBED}"/>
              </a:ext>
            </a:extLst>
          </p:cNvPr>
          <p:cNvSpPr>
            <a:spLocks noGrp="1"/>
          </p:cNvSpPr>
          <p:nvPr>
            <p:ph idx="1"/>
          </p:nvPr>
        </p:nvSpPr>
        <p:spPr/>
        <p:txBody>
          <a:bodyPr>
            <a:normAutofit/>
          </a:bodyPr>
          <a:lstStyle/>
          <a:p>
            <a:r>
              <a:rPr lang="en-GB" dirty="0"/>
              <a:t>Suspicious matter reports (SMR): When you suspect on reasonable grounds that a person is not who they claim to be or that a matter is linked to criminal activity or proceeds of crime.</a:t>
            </a:r>
          </a:p>
          <a:p>
            <a:r>
              <a:rPr lang="en-GB" dirty="0"/>
              <a:t>“Reasonable grounds” for suspicion </a:t>
            </a:r>
          </a:p>
          <a:p>
            <a:r>
              <a:rPr lang="en-GB" dirty="0"/>
              <a:t>If notice anything “unusual” conduct EDD to decide whether reasonable grounds for suspicion. </a:t>
            </a:r>
          </a:p>
          <a:p>
            <a:r>
              <a:rPr lang="en-GB" dirty="0"/>
              <a:t>Might need to do to report a victim of crime </a:t>
            </a:r>
          </a:p>
        </p:txBody>
      </p:sp>
    </p:spTree>
    <p:extLst>
      <p:ext uri="{BB962C8B-B14F-4D97-AF65-F5344CB8AC3E}">
        <p14:creationId xmlns:p14="http://schemas.microsoft.com/office/powerpoint/2010/main" val="31328960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3056C1-976E-4DFD-EC72-61603A3A39BA}"/>
              </a:ext>
            </a:extLst>
          </p:cNvPr>
          <p:cNvSpPr>
            <a:spLocks noGrp="1"/>
          </p:cNvSpPr>
          <p:nvPr>
            <p:ph type="title"/>
          </p:nvPr>
        </p:nvSpPr>
        <p:spPr/>
        <p:txBody>
          <a:bodyPr/>
          <a:lstStyle/>
          <a:p>
            <a:r>
              <a:rPr lang="en-GB" dirty="0"/>
              <a:t>Suspicion </a:t>
            </a:r>
          </a:p>
        </p:txBody>
      </p:sp>
      <p:sp>
        <p:nvSpPr>
          <p:cNvPr id="3" name="Content Placeholder 2">
            <a:extLst>
              <a:ext uri="{FF2B5EF4-FFF2-40B4-BE49-F238E27FC236}">
                <a16:creationId xmlns:a16="http://schemas.microsoft.com/office/drawing/2014/main" id="{632133EF-4E82-001A-F7A6-7B65DA5E6B33}"/>
              </a:ext>
            </a:extLst>
          </p:cNvPr>
          <p:cNvSpPr>
            <a:spLocks noGrp="1"/>
          </p:cNvSpPr>
          <p:nvPr>
            <p:ph idx="1"/>
          </p:nvPr>
        </p:nvSpPr>
        <p:spPr/>
        <p:txBody>
          <a:bodyPr/>
          <a:lstStyle/>
          <a:p>
            <a:r>
              <a:rPr lang="en-GB" dirty="0"/>
              <a:t>A reasonable suspicion is less than certainty or proof, but more than a vague feeling or hunch.</a:t>
            </a:r>
          </a:p>
          <a:p>
            <a:r>
              <a:rPr lang="en-GB" dirty="0"/>
              <a:t>It should be based on facts or circumstances observed during your work (designated service).</a:t>
            </a:r>
          </a:p>
          <a:p>
            <a:r>
              <a:rPr lang="en-GB" dirty="0"/>
              <a:t>The threshold is relatively low</a:t>
            </a:r>
          </a:p>
        </p:txBody>
      </p:sp>
    </p:spTree>
    <p:extLst>
      <p:ext uri="{BB962C8B-B14F-4D97-AF65-F5344CB8AC3E}">
        <p14:creationId xmlns:p14="http://schemas.microsoft.com/office/powerpoint/2010/main" val="21930934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3C6B66-364A-9E7A-E4CB-355045092613}"/>
              </a:ext>
            </a:extLst>
          </p:cNvPr>
          <p:cNvSpPr>
            <a:spLocks noGrp="1"/>
          </p:cNvSpPr>
          <p:nvPr>
            <p:ph type="title"/>
          </p:nvPr>
        </p:nvSpPr>
        <p:spPr/>
        <p:txBody>
          <a:bodyPr/>
          <a:lstStyle/>
          <a:p>
            <a:r>
              <a:rPr lang="en-GB" dirty="0"/>
              <a:t>Privilege</a:t>
            </a:r>
          </a:p>
        </p:txBody>
      </p:sp>
      <p:sp>
        <p:nvSpPr>
          <p:cNvPr id="3" name="Content Placeholder 2">
            <a:extLst>
              <a:ext uri="{FF2B5EF4-FFF2-40B4-BE49-F238E27FC236}">
                <a16:creationId xmlns:a16="http://schemas.microsoft.com/office/drawing/2014/main" id="{3C997D02-F59B-EAC7-5E06-125B05C836E1}"/>
              </a:ext>
            </a:extLst>
          </p:cNvPr>
          <p:cNvSpPr>
            <a:spLocks noGrp="1"/>
          </p:cNvSpPr>
          <p:nvPr>
            <p:ph idx="1"/>
          </p:nvPr>
        </p:nvSpPr>
        <p:spPr/>
        <p:txBody>
          <a:bodyPr/>
          <a:lstStyle/>
          <a:p>
            <a:r>
              <a:rPr lang="en-GB" dirty="0"/>
              <a:t>Do not have to report matters which are subject to Legal Professional Privilege - </a:t>
            </a:r>
          </a:p>
          <a:p>
            <a:pPr lvl="1"/>
            <a:r>
              <a:rPr lang="en-GB" dirty="0"/>
              <a:t>Confidential communications between solicitor and client made for the dominant purpose of giving or receiving legal advice.</a:t>
            </a:r>
          </a:p>
          <a:p>
            <a:pPr lvl="1"/>
            <a:r>
              <a:rPr lang="en-GB" dirty="0"/>
              <a:t>Communications made in the context of actual or anticipated legal proceedings</a:t>
            </a:r>
          </a:p>
          <a:p>
            <a:r>
              <a:rPr lang="en-GB" dirty="0"/>
              <a:t>LLP Form?? </a:t>
            </a:r>
          </a:p>
          <a:p>
            <a:r>
              <a:rPr lang="en-GB" dirty="0"/>
              <a:t>Time to get advice??</a:t>
            </a:r>
          </a:p>
        </p:txBody>
      </p:sp>
    </p:spTree>
    <p:extLst>
      <p:ext uri="{BB962C8B-B14F-4D97-AF65-F5344CB8AC3E}">
        <p14:creationId xmlns:p14="http://schemas.microsoft.com/office/powerpoint/2010/main" val="7548574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1423EE-FB86-3025-F47B-1E0121E9B865}"/>
              </a:ext>
            </a:extLst>
          </p:cNvPr>
          <p:cNvSpPr>
            <a:spLocks noGrp="1"/>
          </p:cNvSpPr>
          <p:nvPr>
            <p:ph type="title"/>
          </p:nvPr>
        </p:nvSpPr>
        <p:spPr/>
        <p:txBody>
          <a:bodyPr/>
          <a:lstStyle/>
          <a:p>
            <a:r>
              <a:rPr lang="en-GB" dirty="0"/>
              <a:t>Tipping Off</a:t>
            </a:r>
          </a:p>
        </p:txBody>
      </p:sp>
      <p:sp>
        <p:nvSpPr>
          <p:cNvPr id="3" name="Content Placeholder 2">
            <a:extLst>
              <a:ext uri="{FF2B5EF4-FFF2-40B4-BE49-F238E27FC236}">
                <a16:creationId xmlns:a16="http://schemas.microsoft.com/office/drawing/2014/main" id="{92B471A3-CA64-DC9B-9C62-4EBD48962AED}"/>
              </a:ext>
            </a:extLst>
          </p:cNvPr>
          <p:cNvSpPr>
            <a:spLocks noGrp="1"/>
          </p:cNvSpPr>
          <p:nvPr>
            <p:ph idx="1"/>
          </p:nvPr>
        </p:nvSpPr>
        <p:spPr/>
        <p:txBody>
          <a:bodyPr>
            <a:normAutofit lnSpcReduction="10000"/>
          </a:bodyPr>
          <a:lstStyle/>
          <a:p>
            <a:r>
              <a:rPr lang="en-GB" dirty="0"/>
              <a:t>Amended 31</a:t>
            </a:r>
            <a:r>
              <a:rPr lang="en-GB" baseline="30000" dirty="0"/>
              <a:t>st</a:t>
            </a:r>
            <a:r>
              <a:rPr lang="en-GB" dirty="0"/>
              <a:t> March 2025 </a:t>
            </a:r>
          </a:p>
          <a:p>
            <a:r>
              <a:rPr lang="en-GB" dirty="0"/>
              <a:t>Tipping off is disclosing certain types of information to another person, where it would or could reasonably be expected to prejudice an investigation</a:t>
            </a:r>
          </a:p>
          <a:p>
            <a:r>
              <a:rPr lang="en-GB" dirty="0"/>
              <a:t>Up to 2 years in prison </a:t>
            </a:r>
          </a:p>
          <a:p>
            <a:r>
              <a:rPr lang="en-GB" dirty="0"/>
              <a:t>Not pre report enhanced due diligence </a:t>
            </a:r>
          </a:p>
          <a:p>
            <a:r>
              <a:rPr lang="en-GB" dirty="0"/>
              <a:t>Reducing Risk </a:t>
            </a:r>
          </a:p>
          <a:p>
            <a:pPr lvl="1"/>
            <a:r>
              <a:rPr lang="en-GB" dirty="0"/>
              <a:t>Record keeping </a:t>
            </a:r>
          </a:p>
          <a:p>
            <a:pPr lvl="1"/>
            <a:r>
              <a:rPr lang="en-GB" dirty="0"/>
              <a:t>Communication Strategies </a:t>
            </a:r>
          </a:p>
        </p:txBody>
      </p:sp>
    </p:spTree>
    <p:extLst>
      <p:ext uri="{BB962C8B-B14F-4D97-AF65-F5344CB8AC3E}">
        <p14:creationId xmlns:p14="http://schemas.microsoft.com/office/powerpoint/2010/main" val="42448944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92B669-0A76-DFCB-AF3C-C5E10171F6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7E982E-DE36-3E57-C0BB-293EEE2C8BFF}"/>
              </a:ext>
            </a:extLst>
          </p:cNvPr>
          <p:cNvSpPr>
            <a:spLocks noGrp="1"/>
          </p:cNvSpPr>
          <p:nvPr>
            <p:ph type="title"/>
          </p:nvPr>
        </p:nvSpPr>
        <p:spPr/>
        <p:txBody>
          <a:bodyPr/>
          <a:lstStyle/>
          <a:p>
            <a:r>
              <a:rPr lang="en-GB" dirty="0"/>
              <a:t>Reporting to AUSTRAC</a:t>
            </a:r>
          </a:p>
        </p:txBody>
      </p:sp>
      <p:sp>
        <p:nvSpPr>
          <p:cNvPr id="3" name="Content Placeholder 2">
            <a:extLst>
              <a:ext uri="{FF2B5EF4-FFF2-40B4-BE49-F238E27FC236}">
                <a16:creationId xmlns:a16="http://schemas.microsoft.com/office/drawing/2014/main" id="{3B20F0A0-F62D-CF64-6912-6F0767FC9591}"/>
              </a:ext>
            </a:extLst>
          </p:cNvPr>
          <p:cNvSpPr>
            <a:spLocks noGrp="1"/>
          </p:cNvSpPr>
          <p:nvPr>
            <p:ph idx="1"/>
          </p:nvPr>
        </p:nvSpPr>
        <p:spPr/>
        <p:txBody>
          <a:bodyPr>
            <a:normAutofit/>
          </a:bodyPr>
          <a:lstStyle/>
          <a:p>
            <a:r>
              <a:rPr lang="en-GB" dirty="0"/>
              <a:t>Threshold transaction reports (TTR): For individual physical currency transactions valued at A$10,000 or higher. </a:t>
            </a:r>
          </a:p>
          <a:p>
            <a:r>
              <a:rPr lang="en-GB" dirty="0"/>
              <a:t>NOTE - From 7 January 2025, solicitors are no longer regulated under the Financial Transaction Reports Act 1988 (FTR Act).</a:t>
            </a:r>
          </a:p>
          <a:p>
            <a:r>
              <a:rPr lang="en-GB" dirty="0"/>
              <a:t>Will have new reporting obligations after they become a reporting entity. </a:t>
            </a:r>
          </a:p>
        </p:txBody>
      </p:sp>
    </p:spTree>
    <p:extLst>
      <p:ext uri="{BB962C8B-B14F-4D97-AF65-F5344CB8AC3E}">
        <p14:creationId xmlns:p14="http://schemas.microsoft.com/office/powerpoint/2010/main" val="33600818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A0156F-E014-5108-633A-3120100FC4AE}"/>
              </a:ext>
            </a:extLst>
          </p:cNvPr>
          <p:cNvSpPr>
            <a:spLocks noGrp="1"/>
          </p:cNvSpPr>
          <p:nvPr>
            <p:ph type="title"/>
          </p:nvPr>
        </p:nvSpPr>
        <p:spPr/>
        <p:txBody>
          <a:bodyPr/>
          <a:lstStyle/>
          <a:p>
            <a:r>
              <a:rPr lang="en-GB" dirty="0"/>
              <a:t>Reporting to AUSTRAC</a:t>
            </a:r>
          </a:p>
        </p:txBody>
      </p:sp>
      <p:sp>
        <p:nvSpPr>
          <p:cNvPr id="3" name="Content Placeholder 2">
            <a:extLst>
              <a:ext uri="{FF2B5EF4-FFF2-40B4-BE49-F238E27FC236}">
                <a16:creationId xmlns:a16="http://schemas.microsoft.com/office/drawing/2014/main" id="{0E4CAB42-F868-972C-737F-D944446945BD}"/>
              </a:ext>
            </a:extLst>
          </p:cNvPr>
          <p:cNvSpPr>
            <a:spLocks noGrp="1"/>
          </p:cNvSpPr>
          <p:nvPr>
            <p:ph idx="1"/>
          </p:nvPr>
        </p:nvSpPr>
        <p:spPr/>
        <p:txBody>
          <a:bodyPr>
            <a:normAutofit fontScale="85000" lnSpcReduction="20000"/>
          </a:bodyPr>
          <a:lstStyle/>
          <a:p>
            <a:pPr marL="0" indent="0">
              <a:buNone/>
            </a:pPr>
            <a:r>
              <a:rPr lang="en-GB" dirty="0"/>
              <a:t>Annual Reporting – 31</a:t>
            </a:r>
            <a:r>
              <a:rPr lang="en-GB" baseline="30000" dirty="0"/>
              <a:t>st</a:t>
            </a:r>
            <a:r>
              <a:rPr lang="en-GB" dirty="0"/>
              <a:t> March each year</a:t>
            </a:r>
          </a:p>
          <a:p>
            <a:r>
              <a:rPr lang="en-GB" dirty="0"/>
              <a:t>General Business Information</a:t>
            </a:r>
          </a:p>
          <a:p>
            <a:r>
              <a:rPr lang="en-GB" dirty="0"/>
              <a:t>AML/CTF Program Implementation</a:t>
            </a:r>
          </a:p>
          <a:p>
            <a:r>
              <a:rPr lang="en-GB" dirty="0"/>
              <a:t>Risk Assessment</a:t>
            </a:r>
          </a:p>
          <a:p>
            <a:r>
              <a:rPr lang="en-GB" dirty="0"/>
              <a:t>Training</a:t>
            </a:r>
          </a:p>
          <a:p>
            <a:r>
              <a:rPr lang="en-GB" dirty="0"/>
              <a:t>Customer Due Diligence (CDD)</a:t>
            </a:r>
          </a:p>
          <a:p>
            <a:r>
              <a:rPr lang="en-GB" dirty="0"/>
              <a:t>Whether Suspicious Matter Reports (SMRs), Threshold Transaction Reports (TTRs), or International Funds Transfer Instructions (IFTIs) were lodged</a:t>
            </a:r>
          </a:p>
          <a:p>
            <a:r>
              <a:rPr lang="en-GB" dirty="0"/>
              <a:t>Whether record keeping obligations are met (typically 7 years)</a:t>
            </a:r>
          </a:p>
          <a:p>
            <a:r>
              <a:rPr lang="en-GB" dirty="0"/>
              <a:t>Independent Review </a:t>
            </a:r>
          </a:p>
          <a:p>
            <a:endParaRPr lang="en-GB" dirty="0"/>
          </a:p>
          <a:p>
            <a:endParaRPr lang="en-GB" dirty="0"/>
          </a:p>
          <a:p>
            <a:endParaRPr lang="en-GB" dirty="0"/>
          </a:p>
        </p:txBody>
      </p:sp>
    </p:spTree>
    <p:extLst>
      <p:ext uri="{BB962C8B-B14F-4D97-AF65-F5344CB8AC3E}">
        <p14:creationId xmlns:p14="http://schemas.microsoft.com/office/powerpoint/2010/main" val="138314105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eal Powerpoint Template 2022" id="{8B71661F-EFE2-4C99-BE23-87376461480F}" vid="{64EA7061-8299-4B07-8070-E3593D00CC69}"/>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475c22a4-5f6b-4edd-89b0-6042511636eb">
      <UserInfo>
        <DisplayName>Joseph Adongo</DisplayName>
        <AccountId>27</AccountId>
        <AccountType/>
      </UserInfo>
      <UserInfo>
        <DisplayName>SharingLinks.ea29bece-d9e3-4e0d-b9e9-f6ff0d2f6a9e.OrganizationEdit.1f810847-4efa-43ad-8eab-0677363054ad</DisplayName>
        <AccountId>69</AccountId>
        <AccountType/>
      </UserInfo>
      <UserInfo>
        <DisplayName>Mark Worrall</DisplayName>
        <AccountId>9</AccountId>
        <AccountType/>
      </UserInfo>
      <UserInfo>
        <DisplayName>Yasmin Mia</DisplayName>
        <AccountId>24</AccountId>
        <AccountType/>
      </UserInfo>
    </SharedWithUsers>
    <lcf76f155ced4ddcb4097134ff3c332f xmlns="774427e3-3c3c-45d0-915a-7d75db466f9e">
      <Terms xmlns="http://schemas.microsoft.com/office/infopath/2007/PartnerControls"/>
    </lcf76f155ced4ddcb4097134ff3c332f>
    <TaxCatchAll xmlns="475c22a4-5f6b-4edd-89b0-6042511636eb"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ADD3C6F79D7F54F9524A207B8B25913" ma:contentTypeVersion="14" ma:contentTypeDescription="Create a new document." ma:contentTypeScope="" ma:versionID="2970bfd27778400f18b19a5a91496f1e">
  <xsd:schema xmlns:xsd="http://www.w3.org/2001/XMLSchema" xmlns:xs="http://www.w3.org/2001/XMLSchema" xmlns:p="http://schemas.microsoft.com/office/2006/metadata/properties" xmlns:ns2="774427e3-3c3c-45d0-915a-7d75db466f9e" xmlns:ns3="475c22a4-5f6b-4edd-89b0-6042511636eb" targetNamespace="http://schemas.microsoft.com/office/2006/metadata/properties" ma:root="true" ma:fieldsID="c7074562d88cdc07c41676352e02610b" ns2:_="" ns3:_="">
    <xsd:import namespace="774427e3-3c3c-45d0-915a-7d75db466f9e"/>
    <xsd:import namespace="475c22a4-5f6b-4edd-89b0-6042511636eb"/>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DateTaken"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74427e3-3c3c-45d0-915a-7d75db466f9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afb404fa-7c39-492c-8239-401e286cbb4c"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75c22a4-5f6b-4edd-89b0-6042511636eb"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7ca58f40-1ef8-48cf-8015-fe28235c333b}" ma:internalName="TaxCatchAll" ma:showField="CatchAllData" ma:web="475c22a4-5f6b-4edd-89b0-6042511636e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E16068E-582A-4C06-BE89-13482787D61A}">
  <ds:schemaRefs>
    <ds:schemaRef ds:uri="http://purl.org/dc/terms/"/>
    <ds:schemaRef ds:uri="http://purl.org/dc/elements/1.1/"/>
    <ds:schemaRef ds:uri="774427e3-3c3c-45d0-915a-7d75db466f9e"/>
    <ds:schemaRef ds:uri="http://schemas.microsoft.com/office/2006/documentManagement/types"/>
    <ds:schemaRef ds:uri="http://purl.org/dc/dcmitype/"/>
    <ds:schemaRef ds:uri="http://www.w3.org/XML/1998/namespace"/>
    <ds:schemaRef ds:uri="http://schemas.microsoft.com/office/2006/metadata/properties"/>
    <ds:schemaRef ds:uri="http://schemas.microsoft.com/office/infopath/2007/PartnerControls"/>
    <ds:schemaRef ds:uri="http://schemas.openxmlformats.org/package/2006/metadata/core-properties"/>
    <ds:schemaRef ds:uri="475c22a4-5f6b-4edd-89b0-6042511636eb"/>
  </ds:schemaRefs>
</ds:datastoreItem>
</file>

<file path=customXml/itemProps2.xml><?xml version="1.0" encoding="utf-8"?>
<ds:datastoreItem xmlns:ds="http://schemas.openxmlformats.org/officeDocument/2006/customXml" ds:itemID="{80F43767-75C1-4A04-83C0-41ADDEB97E39}">
  <ds:schemaRefs>
    <ds:schemaRef ds:uri="http://schemas.microsoft.com/sharepoint/v3/contenttype/forms"/>
  </ds:schemaRefs>
</ds:datastoreItem>
</file>

<file path=customXml/itemProps3.xml><?xml version="1.0" encoding="utf-8"?>
<ds:datastoreItem xmlns:ds="http://schemas.openxmlformats.org/officeDocument/2006/customXml" ds:itemID="{06FD47BC-5BDF-45FA-9F84-CA27A6B2109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74427e3-3c3c-45d0-915a-7d75db466f9e"/>
    <ds:schemaRef ds:uri="475c22a4-5f6b-4edd-89b0-6042511636e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01) Teal PowerPoint Template 2024</Template>
  <TotalTime>1911</TotalTime>
  <Words>724</Words>
  <Application>Microsoft Office PowerPoint</Application>
  <PresentationFormat>On-screen Show (4:3)</PresentationFormat>
  <Paragraphs>75</Paragraphs>
  <Slides>14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Reporting requirements  </vt:lpstr>
      <vt:lpstr>Today</vt:lpstr>
      <vt:lpstr>Reporting Requirements </vt:lpstr>
      <vt:lpstr>Reporting to AUSTRAC</vt:lpstr>
      <vt:lpstr>Suspicion </vt:lpstr>
      <vt:lpstr>Privilege</vt:lpstr>
      <vt:lpstr>Tipping Off</vt:lpstr>
      <vt:lpstr>Reporting to AUSTRAC</vt:lpstr>
      <vt:lpstr>Reporting to AUSTRAC</vt:lpstr>
      <vt:lpstr>Root Cause Analysis of Reports</vt:lpstr>
      <vt:lpstr>Further Reading </vt:lpstr>
      <vt:lpstr>Next time</vt:lpstr>
      <vt:lpstr>How to find me </vt:lpstr>
      <vt:lpstr>The End.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 Worrall</dc:creator>
  <cp:lastModifiedBy>Amy Bell</cp:lastModifiedBy>
  <cp:revision>16</cp:revision>
  <dcterms:created xsi:type="dcterms:W3CDTF">2024-06-06T09:07:22Z</dcterms:created>
  <dcterms:modified xsi:type="dcterms:W3CDTF">2025-04-16T05:53:59Z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0x0101000ADD3C6F79D7F54F9524A207B8B25913</vt:lpwstr>
  </property>
  <property fmtid="{D5CDD505-2E9C-101B-9397-08002B2CF9AE}" pid="3" name="SharedWithUsers">
    <vt:lpwstr>27;#Kayleigh Smale;#69;#Balkar Bains</vt:lpwstr>
  </property>
  <property fmtid="{D5CDD505-2E9C-101B-9397-08002B2CF9AE}" pid="4" name="xd_Signature">
    <vt:bool>false</vt:bool>
  </property>
  <property fmtid="{D5CDD505-2E9C-101B-9397-08002B2CF9AE}" pid="5" name="xd_ProgID">
    <vt:lpwstr/>
  </property>
  <property fmtid="{D5CDD505-2E9C-101B-9397-08002B2CF9AE}" pid="6" name="_ExtendedDescription">
    <vt:lpwstr/>
  </property>
  <property fmtid="{D5CDD505-2E9C-101B-9397-08002B2CF9AE}" pid="7" name="TriggerFlowInfo">
    <vt:lpwstr/>
  </property>
  <property fmtid="{D5CDD505-2E9C-101B-9397-08002B2CF9AE}" pid="8" name="ComplianceAssetId">
    <vt:lpwstr/>
  </property>
  <property fmtid="{D5CDD505-2E9C-101B-9397-08002B2CF9AE}" pid="9" name="TemplateUrl">
    <vt:lpwstr/>
  </property>
  <property fmtid="{D5CDD505-2E9C-101B-9397-08002B2CF9AE}" pid="10" name="MediaServiceImageTags">
    <vt:lpwstr/>
  </property>
</Properties>
</file>